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96" r:id="rId2"/>
    <p:sldId id="2540" r:id="rId3"/>
    <p:sldId id="2565" r:id="rId4"/>
    <p:sldId id="2584" r:id="rId5"/>
    <p:sldId id="2575" r:id="rId6"/>
    <p:sldId id="2597" r:id="rId7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F26"/>
    <a:srgbClr val="5DAAB0"/>
    <a:srgbClr val="3B7579"/>
    <a:srgbClr val="AAD3D6"/>
    <a:srgbClr val="418287"/>
    <a:srgbClr val="DFE3E9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95280" autoAdjust="0"/>
  </p:normalViewPr>
  <p:slideViewPr>
    <p:cSldViewPr snapToGrid="0" snapToObjects="1" showGuides="1">
      <p:cViewPr varScale="1">
        <p:scale>
          <a:sx n="65" d="100"/>
          <a:sy n="65" d="100"/>
        </p:scale>
        <p:origin x="936" y="10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88" d="100"/>
          <a:sy n="88" d="100"/>
        </p:scale>
        <p:origin x="382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5C1C803-4122-480D-8DD8-731C759F8366}" type="datetime1">
              <a:rPr lang="en-GB" smtClean="0"/>
              <a:t>17/11/2024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3.png>
</file>

<file path=ppt/media/image4.jfif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CFBE35-EE7C-4065-8DAA-0FF396A0AF2F}" type="datetime1">
              <a:rPr lang="en-GB" noProof="0" smtClean="0"/>
              <a:t>17/11/2024</a:t>
            </a:fld>
            <a:endParaRPr lang="en-GB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 dirty="0"/>
              <a:t>Click to 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CFA0038-7055-434C-B6C4-B8C69565C600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5138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7291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7543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1365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8045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3C256-D37E-D684-6020-9DFBA3DBB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118637-FD36-C880-BC67-933988688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F4253D-8838-10F4-C730-E31679EBF7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DB925A-675D-5F66-F127-626673C3F7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9670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en-GB" noProof="0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en-GB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en-GB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Click to edit Master </a:t>
            </a:r>
            <a:br>
              <a:rPr lang="en-GB" noProof="0" dirty="0"/>
            </a:br>
            <a:r>
              <a:rPr lang="en-GB" noProof="0" dirty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 dirty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en-GB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en-GB" noProof="0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en-GB" noProof="0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 rtlCol="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 rtlCol="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n-GB" noProof="0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n-GB" noProof="0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n-GB" noProof="0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rtlCol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n-GB" noProof="0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n-GB" noProof="0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n-GB" noProof="0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n-GB" noProof="0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n-GB" noProof="0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n-GB" noProof="0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rtlCol="0" anchor="t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n-GB" noProof="0" dirty="0"/>
              <a:t>Click to </a:t>
            </a:r>
            <a:br>
              <a:rPr lang="en-GB" noProof="0" dirty="0"/>
            </a:br>
            <a:r>
              <a:rPr lang="en-GB" noProof="0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rtlCol="0" anchor="b"/>
          <a:lstStyle>
            <a:lvl1pPr algn="ctr">
              <a:defRPr>
                <a:latin typeface="+mj-lt"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GB" sz="1400" b="0" i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rtlCol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Click to </a:t>
            </a:r>
            <a:br>
              <a:rPr lang="en-GB" noProof="0" dirty="0"/>
            </a:br>
            <a:r>
              <a:rPr lang="en-GB" noProof="0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rtlCol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 rtlCol="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Click to edit </a:t>
            </a:r>
            <a:br>
              <a:rPr lang="en-GB" noProof="0" dirty="0"/>
            </a:br>
            <a:r>
              <a:rPr lang="en-GB" noProof="0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rtlCol="0"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 rtlCol="0"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l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n-GB" noProof="0"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n-GB" noProof="0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n-GB" noProof="0"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n-GB" noProof="0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n-GB" noProof="0"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n-GB" noProof="0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GB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GB" noProof="0" dirty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en-GB" noProof="0" dirty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GB" noProof="0" dirty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GB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en-GB" noProof="0" dirty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en-GB" noProof="0" dirty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GB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en-GB" noProof="0" dirty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GB" noProof="0" dirty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GB" noProof="0" dirty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 rtlCol="0"/>
          <a:lstStyle/>
          <a:p>
            <a:pPr rtl="0"/>
            <a:r>
              <a:rPr lang="en-US" noProof="0"/>
              <a:t>Click icon to add chart</a:t>
            </a:r>
            <a:endParaRPr lang="en-GB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GB" noProof="0" dirty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/>
          <a:p>
            <a:pPr rtl="0"/>
            <a:r>
              <a:rPr lang="en-US" noProof="0"/>
              <a:t>Click icon to add chart</a:t>
            </a:r>
            <a:endParaRPr lang="en-GB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GB" noProof="0" dirty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chart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GB" noProof="0" dirty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chart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 rtlCol="0"/>
          <a:lstStyle/>
          <a:p>
            <a:pPr rtl="0"/>
            <a:r>
              <a:rPr lang="en-US" noProof="0"/>
              <a:t>Click icon to add chart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 rtlCol="0"/>
          <a:lstStyle/>
          <a:p>
            <a:pPr rtl="0"/>
            <a:r>
              <a:rPr lang="en-US" noProof="0"/>
              <a:t>Click icon to add chart</a:t>
            </a:r>
            <a:endParaRPr lang="en-GB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rtlCol="0" anchor="b"/>
          <a:lstStyle>
            <a:lvl1pPr algn="ctr">
              <a:defRPr/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GB" noProof="0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 rtlCol="0"/>
          <a:lstStyle/>
          <a:p>
            <a:pPr rtl="0"/>
            <a:r>
              <a:rPr lang="en-US" noProof="0"/>
              <a:t>Click icon to add table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500" noProof="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aashishsubedi478@gmail.co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37721"/>
            <a:ext cx="9575801" cy="891250"/>
          </a:xfrm>
          <a:prstGeom prst="rect">
            <a:avLst/>
          </a:prstGeom>
        </p:spPr>
        <p:txBody>
          <a:bodyPr rtlCol="0" anchor="t">
            <a:normAutofit/>
          </a:bodyPr>
          <a:lstStyle/>
          <a:p>
            <a:pPr rtl="0"/>
            <a:r>
              <a:rPr lang="en-GB" dirty="0"/>
              <a:t>Introduction to Android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dirty="0"/>
              <a:t>Aashish Subedi</a:t>
            </a:r>
            <a:endParaRPr lang="en-GB" dirty="0"/>
          </a:p>
        </p:txBody>
      </p:sp>
      <p:sp>
        <p:nvSpPr>
          <p:cNvPr id="7" name="AutoShape 6" descr="A pop of color and more: updates to Android's brand">
            <a:extLst>
              <a:ext uri="{FF2B5EF4-FFF2-40B4-BE49-F238E27FC236}">
                <a16:creationId xmlns:a16="http://schemas.microsoft.com/office/drawing/2014/main" id="{02897F10-CDBE-FF0C-C593-402F1998BF3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191407" cy="2191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0FA639F4-B3F6-2CA1-E42D-A89FD6B75F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2024314"/>
              </p:ext>
            </p:extLst>
          </p:nvPr>
        </p:nvGraphicFramePr>
        <p:xfrm>
          <a:off x="4670425" y="681038"/>
          <a:ext cx="7334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733269" imgH="514290" progId="Package">
                  <p:embed/>
                </p:oleObj>
              </mc:Choice>
              <mc:Fallback>
                <p:oleObj name="Packager Shell Object" showAsIcon="1" r:id="rId3" imgW="733269" imgH="51429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70425" y="681038"/>
                        <a:ext cx="7334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27E227A4-66FD-1431-352B-C705FCD979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457200"/>
            <a:ext cx="12192000" cy="5080000"/>
          </a:xfrm>
          <a:prstGeom prst="rect">
            <a:avLst/>
          </a:prstGeom>
        </p:spPr>
      </p:pic>
      <p:pic>
        <p:nvPicPr>
          <p:cNvPr id="13" name="Picture Placeholder 13">
            <a:extLst>
              <a:ext uri="{FF2B5EF4-FFF2-40B4-BE49-F238E27FC236}">
                <a16:creationId xmlns:a16="http://schemas.microsoft.com/office/drawing/2014/main" id="{ED8CE504-81CD-9A24-89D5-8881A4685DE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1369" r="11369"/>
          <a:stretch>
            <a:fillRect/>
          </a:stretch>
        </p:blipFill>
        <p:spPr>
          <a:xfrm>
            <a:off x="10856813" y="-1238828"/>
            <a:ext cx="5350140" cy="4868431"/>
          </a:xfrm>
          <a:prstGeom prst="rect">
            <a:avLst/>
          </a:prstGeom>
        </p:spPr>
      </p:pic>
      <p:sp>
        <p:nvSpPr>
          <p:cNvPr id="14" name="Title 9">
            <a:extLst>
              <a:ext uri="{FF2B5EF4-FFF2-40B4-BE49-F238E27FC236}">
                <a16:creationId xmlns:a16="http://schemas.microsoft.com/office/drawing/2014/main" id="{15F6C8A5-B864-501D-56E9-46F4727CDB15}"/>
              </a:ext>
            </a:extLst>
          </p:cNvPr>
          <p:cNvSpPr txBox="1">
            <a:spLocks/>
          </p:cNvSpPr>
          <p:nvPr/>
        </p:nvSpPr>
        <p:spPr>
          <a:xfrm>
            <a:off x="-1963870" y="2082800"/>
            <a:ext cx="2657979" cy="10255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1" i="0" kern="1200" spc="-15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/>
              <a:t>I</a:t>
            </a:r>
            <a:r>
              <a:rPr lang="en-GB"/>
              <a:t>ntro</a:t>
            </a:r>
            <a:endParaRPr lang="en-GB" dirty="0"/>
          </a:p>
        </p:txBody>
      </p:sp>
      <p:sp>
        <p:nvSpPr>
          <p:cNvPr id="17" name="Text Placeholder 33">
            <a:extLst>
              <a:ext uri="{FF2B5EF4-FFF2-40B4-BE49-F238E27FC236}">
                <a16:creationId xmlns:a16="http://schemas.microsoft.com/office/drawing/2014/main" id="{655B2BD2-BA71-E960-09ED-DFA95286E8A4}"/>
              </a:ext>
            </a:extLst>
          </p:cNvPr>
          <p:cNvSpPr txBox="1">
            <a:spLocks/>
          </p:cNvSpPr>
          <p:nvPr/>
        </p:nvSpPr>
        <p:spPr>
          <a:xfrm>
            <a:off x="12192000" y="3413353"/>
            <a:ext cx="4294206" cy="9531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kern="1200" spc="3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b="1"/>
              <a:t>Customizable</a:t>
            </a:r>
            <a:r>
              <a:rPr lang="en-GB" sz="2000"/>
              <a:t>: Known for its highly customizable interface, allowing users to personalize their experience.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233" y="3963851"/>
            <a:ext cx="2657979" cy="1025525"/>
          </a:xfrm>
        </p:spPr>
        <p:txBody>
          <a:bodyPr rtlCol="0"/>
          <a:lstStyle/>
          <a:p>
            <a:pPr rtl="0"/>
            <a:r>
              <a:rPr lang="en-US" dirty="0"/>
              <a:t>I</a:t>
            </a:r>
            <a:r>
              <a:rPr lang="en-GB" dirty="0" err="1"/>
              <a:t>ntro</a:t>
            </a:r>
            <a:endParaRPr lang="en-GB" dirty="0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47760" y="719314"/>
            <a:ext cx="4294206" cy="1076445"/>
          </a:xfrm>
        </p:spPr>
        <p:txBody>
          <a:bodyPr rtlCol="0">
            <a:normAutofit/>
          </a:bodyPr>
          <a:lstStyle/>
          <a:p>
            <a:pPr rtl="0"/>
            <a:r>
              <a:rPr lang="en-GB" sz="2000" b="1" dirty="0"/>
              <a:t>Operating System</a:t>
            </a:r>
            <a:r>
              <a:rPr lang="en-GB" sz="2000" dirty="0"/>
              <a:t>: Developed by Google, Android is a versatile OS for mobile devices.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55313" y="1795759"/>
            <a:ext cx="4294206" cy="1076444"/>
          </a:xfrm>
        </p:spPr>
        <p:txBody>
          <a:bodyPr rtlCol="0">
            <a:normAutofit/>
          </a:bodyPr>
          <a:lstStyle/>
          <a:p>
            <a:pPr rtl="0"/>
            <a:r>
              <a:rPr lang="en-GB" sz="2000" b="1" dirty="0"/>
              <a:t>Based on Linux</a:t>
            </a:r>
            <a:r>
              <a:rPr lang="en-GB" sz="2000" dirty="0"/>
              <a:t>: It runs on the Linux kernel, ensuring robust performance and security.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55313" y="3032600"/>
            <a:ext cx="4294206" cy="953198"/>
          </a:xfrm>
        </p:spPr>
        <p:txBody>
          <a:bodyPr rtlCol="0">
            <a:normAutofit/>
          </a:bodyPr>
          <a:lstStyle/>
          <a:p>
            <a:pPr rtl="0"/>
            <a:r>
              <a:rPr lang="en-GB" sz="2000" b="1" dirty="0"/>
              <a:t>Customizable</a:t>
            </a:r>
            <a:r>
              <a:rPr lang="en-GB" sz="2000" dirty="0"/>
              <a:t>: Known for its highly customizable interface, allowing users to personalize their experience.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GB" sz="2000" b="1" dirty="0"/>
              <a:t>App Ecosystem</a:t>
            </a:r>
            <a:r>
              <a:rPr lang="en-GB" sz="2000" dirty="0"/>
              <a:t>: Hosts millions of apps available through the Google Play Store.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B21F6A-5FD9-417C-9575-4DBC3185F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55313" y="5185489"/>
            <a:ext cx="4294206" cy="1120717"/>
          </a:xfrm>
        </p:spPr>
        <p:txBody>
          <a:bodyPr rtlCol="0">
            <a:normAutofit/>
          </a:bodyPr>
          <a:lstStyle/>
          <a:p>
            <a:pPr rtl="0"/>
            <a:r>
              <a:rPr lang="en-GB" sz="2000" b="1" dirty="0"/>
              <a:t>Global Popularity</a:t>
            </a:r>
            <a:r>
              <a:rPr lang="en-GB" sz="2000" dirty="0"/>
              <a:t>: The most widely used mobile OS </a:t>
            </a:r>
            <a:r>
              <a:rPr lang="en-GB" sz="2400" dirty="0"/>
              <a:t>worldwide</a:t>
            </a:r>
            <a:r>
              <a:rPr lang="en-GB" sz="2000" dirty="0"/>
              <a:t>, powering billions of devices.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87DC8EBE-9EEB-CCC0-A466-5F4C8CA593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369" r="11369"/>
          <a:stretch>
            <a:fillRect/>
          </a:stretch>
        </p:blipFill>
        <p:spPr>
          <a:xfrm>
            <a:off x="7735240" y="-3736"/>
            <a:ext cx="5350140" cy="486843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BF0D774-71FF-3C21-D96C-9B0F2034E6CD}"/>
              </a:ext>
            </a:extLst>
          </p:cNvPr>
          <p:cNvSpPr txBox="1"/>
          <p:nvPr/>
        </p:nvSpPr>
        <p:spPr>
          <a:xfrm>
            <a:off x="9591753" y="4476613"/>
            <a:ext cx="2822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Fig: Android Logo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6074" y="78828"/>
            <a:ext cx="6435524" cy="648021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Features of Android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79AC69-8F6B-E01A-BB31-7C7355DED9B2}"/>
              </a:ext>
            </a:extLst>
          </p:cNvPr>
          <p:cNvSpPr txBox="1"/>
          <p:nvPr/>
        </p:nvSpPr>
        <p:spPr>
          <a:xfrm>
            <a:off x="4295909" y="1056290"/>
            <a:ext cx="7181388" cy="431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b="1" dirty="0"/>
              <a:t> Easy accessible: </a:t>
            </a:r>
            <a:r>
              <a:rPr lang="en-GB" sz="2000" dirty="0"/>
              <a:t>We can access its features anytime   and anywhere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b="1" dirty="0"/>
              <a:t>Beautiful Interface: </a:t>
            </a:r>
            <a:r>
              <a:rPr lang="en-GB" sz="2000" dirty="0"/>
              <a:t>It provides really good interface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 </a:t>
            </a:r>
            <a:r>
              <a:rPr lang="en-GB" sz="2000" b="1" dirty="0"/>
              <a:t>Messaging: </a:t>
            </a:r>
            <a:r>
              <a:rPr lang="en-GB" sz="2000" dirty="0"/>
              <a:t>Android's messaging feature supports SMS, MMS, and various instant messaging apps for seamless communication.</a:t>
            </a:r>
            <a:endParaRPr lang="en-GB" sz="1600" dirty="0"/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b="1" dirty="0"/>
              <a:t>    Notifications</a:t>
            </a:r>
            <a:r>
              <a:rPr lang="en-GB" sz="2000" dirty="0"/>
              <a:t>: Advanced notification system.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b="1" dirty="0"/>
              <a:t>    Connectivity: </a:t>
            </a:r>
            <a:r>
              <a:rPr lang="en-GB" sz="2000" dirty="0"/>
              <a:t>Supports Wi-Fi, Bluetooth, and  mobile networks for seamless communication.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8BFFE37-0EF4-E9DA-61CC-7BE443838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703" y="262114"/>
            <a:ext cx="3192642" cy="577131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FDA3D7B-6E8A-425C-EFE5-D507ABF111E8}"/>
              </a:ext>
            </a:extLst>
          </p:cNvPr>
          <p:cNvSpPr txBox="1"/>
          <p:nvPr/>
        </p:nvSpPr>
        <p:spPr>
          <a:xfrm>
            <a:off x="1279599" y="5848762"/>
            <a:ext cx="2822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Fig: Android Phone</a:t>
            </a:r>
            <a:endParaRPr lang="en-GB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9467BDB-F444-158E-EE93-7A7E5CBA3DBB}"/>
              </a:ext>
            </a:extLst>
          </p:cNvPr>
          <p:cNvSpPr txBox="1">
            <a:spLocks/>
          </p:cNvSpPr>
          <p:nvPr/>
        </p:nvSpPr>
        <p:spPr>
          <a:xfrm>
            <a:off x="-4340772" y="263161"/>
            <a:ext cx="4340772" cy="927376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/>
              <a:t>Versions of the Android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EA6DA13-B450-9A89-1E2B-42F3EFBEC9E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5000" b="500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0" y="0"/>
            <a:ext cx="4340772" cy="927376"/>
          </a:xfrm>
        </p:spPr>
        <p:txBody>
          <a:bodyPr rtlCol="0">
            <a:normAutofit/>
          </a:bodyPr>
          <a:lstStyle/>
          <a:p>
            <a:pPr rtl="0"/>
            <a:r>
              <a:rPr lang="en-GB" sz="3200" dirty="0"/>
              <a:t>Versions of the Android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8FA3FD-BB68-A1E2-F232-00FABC991EFA}"/>
              </a:ext>
            </a:extLst>
          </p:cNvPr>
          <p:cNvSpPr txBox="1"/>
          <p:nvPr/>
        </p:nvSpPr>
        <p:spPr>
          <a:xfrm>
            <a:off x="265386" y="1630530"/>
            <a:ext cx="815077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>
                    <a:lumMod val="85000"/>
                  </a:schemeClr>
                </a:solidFill>
              </a:rPr>
              <a:t>Android 1.0</a:t>
            </a: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 (2008)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>
                    <a:lumMod val="85000"/>
                  </a:schemeClr>
                </a:solidFill>
              </a:rPr>
              <a:t>Cupcake</a:t>
            </a: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 (1.5, 2009)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>
                    <a:lumMod val="85000"/>
                  </a:schemeClr>
                </a:solidFill>
              </a:rPr>
              <a:t>Donut</a:t>
            </a: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 (1.6, 2009)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>
                    <a:lumMod val="85000"/>
                  </a:schemeClr>
                </a:solidFill>
              </a:rPr>
              <a:t>Eclair</a:t>
            </a: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 (2.0-2.1, 2009)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>
                    <a:lumMod val="85000"/>
                  </a:schemeClr>
                </a:solidFill>
              </a:rPr>
              <a:t>FroYo</a:t>
            </a: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 (2.2, 2010)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>
                    <a:lumMod val="85000"/>
                  </a:schemeClr>
                </a:solidFill>
              </a:rPr>
              <a:t>Gingerbread</a:t>
            </a: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 (2.3, 2010)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>
                    <a:lumMod val="85000"/>
                  </a:schemeClr>
                </a:solidFill>
              </a:rPr>
              <a:t>Honeycomb</a:t>
            </a:r>
            <a:r>
              <a:rPr lang="en-GB" sz="3200" dirty="0">
                <a:solidFill>
                  <a:schemeClr val="bg1">
                    <a:lumMod val="85000"/>
                  </a:schemeClr>
                </a:solidFill>
              </a:rPr>
              <a:t> (3.0-3.2, 2011)</a:t>
            </a:r>
          </a:p>
          <a:p>
            <a:endParaRPr lang="en-GB" sz="3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E6C037-24FE-509B-6235-7E445EF7B985}"/>
              </a:ext>
            </a:extLst>
          </p:cNvPr>
          <p:cNvSpPr txBox="1"/>
          <p:nvPr/>
        </p:nvSpPr>
        <p:spPr>
          <a:xfrm>
            <a:off x="7821010" y="1474303"/>
            <a:ext cx="496613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Ice Cream Sandwich (4.0, 2011) Jelly Bean (4.1-4.3,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2012) KitKat (4.4, 2013)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Lollipop (5.0-5.1, 2014)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Marshmallow (6.0, 2015)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Nougat (7.0-7.1, 2016)</a:t>
            </a:r>
          </a:p>
        </p:txBody>
      </p:sp>
      <p:pic>
        <p:nvPicPr>
          <p:cNvPr id="2" name="Picture 2" descr="Copyright and consequences: Google's Andy Rubin defends Android to jury -  Ars Technica">
            <a:extLst>
              <a:ext uri="{FF2B5EF4-FFF2-40B4-BE49-F238E27FC236}">
                <a16:creationId xmlns:a16="http://schemas.microsoft.com/office/drawing/2014/main" id="{3C7EE27F-E36C-741D-0373-CE2A8CB09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0" r="8280"/>
          <a:stretch>
            <a:fillRect/>
          </a:stretch>
        </p:blipFill>
        <p:spPr bwMode="auto">
          <a:xfrm>
            <a:off x="-3054350" y="65644"/>
            <a:ext cx="3054350" cy="244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Android co-founder Rich Miner is leaving GV to helm a Google education  project | TechCrunch">
            <a:extLst>
              <a:ext uri="{FF2B5EF4-FFF2-40B4-BE49-F238E27FC236}">
                <a16:creationId xmlns:a16="http://schemas.microsoft.com/office/drawing/2014/main" id="{DD4F42FA-BF4C-7D56-1423-D97C5570C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1" r="8301"/>
          <a:stretch>
            <a:fillRect/>
          </a:stretch>
        </p:blipFill>
        <p:spPr bwMode="auto">
          <a:xfrm>
            <a:off x="-3054350" y="2671900"/>
            <a:ext cx="3054350" cy="244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Nick Sears - AppSOC | LinkedIn">
            <a:extLst>
              <a:ext uri="{FF2B5EF4-FFF2-40B4-BE49-F238E27FC236}">
                <a16:creationId xmlns:a16="http://schemas.microsoft.com/office/drawing/2014/main" id="{FA3032AE-9959-CC56-2F89-F74797987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31" b="10031"/>
          <a:stretch>
            <a:fillRect/>
          </a:stretch>
        </p:blipFill>
        <p:spPr bwMode="auto">
          <a:xfrm>
            <a:off x="12192000" y="-5528"/>
            <a:ext cx="3054350" cy="244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Chris White - IMDb">
            <a:extLst>
              <a:ext uri="{FF2B5EF4-FFF2-40B4-BE49-F238E27FC236}">
                <a16:creationId xmlns:a16="http://schemas.microsoft.com/office/drawing/2014/main" id="{A28EDC76-7D5E-C5DE-C75D-F0D2B5A9D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15" b="19115"/>
          <a:stretch>
            <a:fillRect/>
          </a:stretch>
        </p:blipFill>
        <p:spPr bwMode="auto">
          <a:xfrm>
            <a:off x="12192000" y="2650272"/>
            <a:ext cx="3054350" cy="244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924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3F9A722-C416-4CA0-9E81-3AB439623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/>
              <a:t>Founders and Developers of Android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E6B8FC3-C6AB-4C05-AB1A-6A425F43716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69167" y="3079136"/>
            <a:ext cx="2517605" cy="484146"/>
          </a:xfrm>
        </p:spPr>
        <p:txBody>
          <a:bodyPr rtlCol="0"/>
          <a:lstStyle/>
          <a:p>
            <a:pPr rtl="0"/>
            <a:r>
              <a:rPr lang="en-GB" sz="1600" dirty="0"/>
              <a:t>Andy Rubin co-founded Android Inc., led its development, and played a key role in making Android the world's most popular mobile operating system.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D905B54-BC78-4D3A-98A7-8BF350FAE6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96609" y="2614368"/>
            <a:ext cx="2517605" cy="382749"/>
          </a:xfrm>
        </p:spPr>
        <p:txBody>
          <a:bodyPr rtlCol="0"/>
          <a:lstStyle/>
          <a:p>
            <a:pPr rtl="0"/>
            <a:r>
              <a:rPr lang="en-GB" sz="2000" dirty="0"/>
              <a:t>Andy Rubin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20F164F-C51A-49BD-BCBB-07C7BED267C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59042" y="2473565"/>
            <a:ext cx="2517605" cy="382749"/>
          </a:xfrm>
        </p:spPr>
        <p:txBody>
          <a:bodyPr rtlCol="0"/>
          <a:lstStyle/>
          <a:p>
            <a:pPr rtl="0"/>
            <a:r>
              <a:rPr lang="en-GB" sz="2000" dirty="0"/>
              <a:t>Nick Sears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6997EE2-4A7E-42BA-A9A4-CA8914C6CA1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en-GB" sz="1600" dirty="0"/>
              <a:t>Rich Miner co-founded Android Inc., contributed to its development at Google, and later joined Google Ventures.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604A973-1FC1-4BD3-A8B8-0C46262D77B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310114" y="4666308"/>
            <a:ext cx="2517605" cy="382749"/>
          </a:xfrm>
        </p:spPr>
        <p:txBody>
          <a:bodyPr rtlCol="0"/>
          <a:lstStyle/>
          <a:p>
            <a:pPr rtl="0"/>
            <a:r>
              <a:rPr lang="en-GB" sz="2000" dirty="0"/>
              <a:t>Rich Miner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F71130C1-E2E7-4700-A220-231BB58349D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/>
          <a:p>
            <a:pPr rtl="0"/>
            <a:r>
              <a:rPr lang="en-GB" sz="1600" dirty="0"/>
              <a:t>Chris White co-founded Android Inc., served as CTO, and helped build the Android engineering team at Google.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DC5EC52-0B52-4D0E-B00E-8E5EF35BC9C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12281" y="4692159"/>
            <a:ext cx="2517605" cy="382749"/>
          </a:xfrm>
        </p:spPr>
        <p:txBody>
          <a:bodyPr rtlCol="0"/>
          <a:lstStyle/>
          <a:p>
            <a:pPr rtl="0"/>
            <a:r>
              <a:rPr lang="en-GB" sz="2000" dirty="0"/>
              <a:t>Cris White</a:t>
            </a:r>
          </a:p>
        </p:txBody>
      </p:sp>
      <p:pic>
        <p:nvPicPr>
          <p:cNvPr id="5" name="Picture 2" descr="Copyright and consequences: Google's Andy Rubin defends Android to jury -  Ars Technica">
            <a:extLst>
              <a:ext uri="{FF2B5EF4-FFF2-40B4-BE49-F238E27FC236}">
                <a16:creationId xmlns:a16="http://schemas.microsoft.com/office/drawing/2014/main" id="{D3FE905A-82D6-35EE-EE77-A96A8722B01C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0" r="8280"/>
          <a:stretch>
            <a:fillRect/>
          </a:stretch>
        </p:blipFill>
        <p:spPr bwMode="auto">
          <a:xfrm>
            <a:off x="0" y="4416425"/>
            <a:ext cx="3054350" cy="244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Android co-founder Rich Miner is leaving GV to helm a Google education  project | TechCrunch">
            <a:extLst>
              <a:ext uri="{FF2B5EF4-FFF2-40B4-BE49-F238E27FC236}">
                <a16:creationId xmlns:a16="http://schemas.microsoft.com/office/drawing/2014/main" id="{41C1F9A4-E309-9B1B-DE6B-CC878C504510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1" r="8301"/>
          <a:stretch>
            <a:fillRect/>
          </a:stretch>
        </p:blipFill>
        <p:spPr bwMode="auto">
          <a:xfrm>
            <a:off x="3046413" y="1963738"/>
            <a:ext cx="3054350" cy="244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Nick Sears - AppSOC | LinkedIn">
            <a:extLst>
              <a:ext uri="{FF2B5EF4-FFF2-40B4-BE49-F238E27FC236}">
                <a16:creationId xmlns:a16="http://schemas.microsoft.com/office/drawing/2014/main" id="{89BB73A9-5766-F4BF-EBE3-4C73894CDBC0}"/>
              </a:ext>
            </a:extLst>
          </p:cNvPr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31" b="10031"/>
          <a:stretch>
            <a:fillRect/>
          </a:stretch>
        </p:blipFill>
        <p:spPr bwMode="auto">
          <a:xfrm>
            <a:off x="6092825" y="4416425"/>
            <a:ext cx="3054350" cy="244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 descr="Chris White - IMDb">
            <a:extLst>
              <a:ext uri="{FF2B5EF4-FFF2-40B4-BE49-F238E27FC236}">
                <a16:creationId xmlns:a16="http://schemas.microsoft.com/office/drawing/2014/main" id="{9DC2392A-CE64-380E-9495-973381649E5D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15" b="19115"/>
          <a:stretch>
            <a:fillRect/>
          </a:stretch>
        </p:blipFill>
        <p:spPr bwMode="auto">
          <a:xfrm>
            <a:off x="9137650" y="1963738"/>
            <a:ext cx="3054350" cy="244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">
            <a:extLst>
              <a:ext uri="{FF2B5EF4-FFF2-40B4-BE49-F238E27FC236}">
                <a16:creationId xmlns:a16="http://schemas.microsoft.com/office/drawing/2014/main" id="{EF4804ED-9B12-88EB-32B6-CA6843F47EE8}"/>
              </a:ext>
            </a:extLst>
          </p:cNvPr>
          <p:cNvSpPr>
            <a:spLocks noGrp="1" noChangeArrowheads="1"/>
          </p:cNvSpPr>
          <p:nvPr>
            <p:ph type="body" sz="quarter" idx="17"/>
          </p:nvPr>
        </p:nvSpPr>
        <p:spPr bwMode="auto">
          <a:xfrm>
            <a:off x="6365869" y="3092877"/>
            <a:ext cx="292684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Nick Sears co-founded Android Inc. and played a key role in its development and launch at Google.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0564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C653A6-3F6C-5702-F598-B87842080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5B444-5F61-15C1-E132-A561DF69A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93539"/>
            <a:ext cx="9575801" cy="891250"/>
          </a:xfrm>
          <a:prstGeom prst="rect">
            <a:avLst/>
          </a:prstGeom>
        </p:spPr>
        <p:txBody>
          <a:bodyPr rtlCol="0" anchor="t">
            <a:normAutofit/>
          </a:bodyPr>
          <a:lstStyle/>
          <a:p>
            <a:pPr rtl="0"/>
            <a:r>
              <a:rPr lang="en-US" dirty="0"/>
              <a:t>Aashish Subedi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82AD44-B895-DBDC-F32D-E8C30FD2DA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543070"/>
          </a:xfrm>
          <a:prstGeom prst="rect">
            <a:avLst/>
          </a:prstGeom>
        </p:spPr>
        <p:txBody>
          <a:bodyPr rtlCol="0">
            <a:normAutofit fontScale="92500" lnSpcReduction="20000"/>
          </a:bodyPr>
          <a:lstStyle/>
          <a:p>
            <a:pPr rtl="0"/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aashishsubedi478@gmail.com</a:t>
            </a:r>
            <a:endParaRPr lang="en-US" dirty="0"/>
          </a:p>
          <a:p>
            <a:r>
              <a:rPr lang="en-US" dirty="0"/>
              <a:t>aashishsubedi478.com.np</a:t>
            </a:r>
          </a:p>
          <a:p>
            <a:endParaRPr lang="en-US" dirty="0"/>
          </a:p>
          <a:p>
            <a:pPr rtl="0"/>
            <a:endParaRPr lang="en-US" dirty="0"/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F7D36F-BA32-75FD-5BE1-2C6BADC83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446548"/>
            <a:ext cx="12192000" cy="508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565149-840C-2506-EFD2-6DC14F159063}"/>
              </a:ext>
            </a:extLst>
          </p:cNvPr>
          <p:cNvSpPr txBox="1"/>
          <p:nvPr/>
        </p:nvSpPr>
        <p:spPr>
          <a:xfrm>
            <a:off x="3701845" y="2992627"/>
            <a:ext cx="5486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Any Questions ?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176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1325_TF44868783.potx" id="{C9C2394B-444C-42D0-A23C-1524B4027EBD}" vid="{E9BEF254-6945-4C8A-9A44-7CDA8A08D7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154</TotalTime>
  <Words>383</Words>
  <Application>Microsoft Office PowerPoint</Application>
  <PresentationFormat>Widescreen</PresentationFormat>
  <Paragraphs>53</Paragraphs>
  <Slides>6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Corbel</vt:lpstr>
      <vt:lpstr>Office Theme</vt:lpstr>
      <vt:lpstr>Package</vt:lpstr>
      <vt:lpstr>Introduction to Android</vt:lpstr>
      <vt:lpstr>Intro</vt:lpstr>
      <vt:lpstr>Features of Android</vt:lpstr>
      <vt:lpstr>PowerPoint Presentation</vt:lpstr>
      <vt:lpstr>Founders and Developers of Android</vt:lpstr>
      <vt:lpstr>Aashish Subedi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Suman Timsina</dc:creator>
  <cp:lastModifiedBy>Suman Timsina</cp:lastModifiedBy>
  <cp:revision>5</cp:revision>
  <dcterms:created xsi:type="dcterms:W3CDTF">2024-11-15T05:41:48Z</dcterms:created>
  <dcterms:modified xsi:type="dcterms:W3CDTF">2024-11-17T09:02:02Z</dcterms:modified>
</cp:coreProperties>
</file>